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3" r:id="rId2"/>
    <p:sldId id="270" r:id="rId3"/>
    <p:sldId id="275" r:id="rId4"/>
    <p:sldId id="274" r:id="rId5"/>
    <p:sldId id="276" r:id="rId6"/>
    <p:sldId id="277" r:id="rId7"/>
    <p:sldId id="278" r:id="rId8"/>
    <p:sldId id="279" r:id="rId9"/>
    <p:sldId id="303" r:id="rId10"/>
    <p:sldId id="283" r:id="rId11"/>
    <p:sldId id="296" r:id="rId12"/>
    <p:sldId id="280" r:id="rId13"/>
    <p:sldId id="298" r:id="rId14"/>
    <p:sldId id="297" r:id="rId15"/>
    <p:sldId id="299" r:id="rId16"/>
    <p:sldId id="281" r:id="rId17"/>
    <p:sldId id="300" r:id="rId18"/>
    <p:sldId id="302" r:id="rId19"/>
    <p:sldId id="295" r:id="rId20"/>
    <p:sldId id="294" r:id="rId21"/>
    <p:sldId id="29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9261C-26CF-43FF-900F-E3ACAA614E5C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62FC9-91E1-42C2-BDEB-9FFDB6BCF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8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8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EAC8-7359-4C0E-9522-E41DE0A89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92590-5E6F-40B3-92E3-AE8BD182A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0C1ED-7FE3-4332-99BB-B212FBD3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11AA3-1A28-4D85-AC7E-BF037780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11455-20B5-4AAB-9803-D26ED260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3B47-8E72-4E04-8EB3-D8FD5ED9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EE9E6-1340-4FD3-BD4E-887BCCDF2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386E1-5D36-4333-8330-0BD9A911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B5407-39F1-4A41-B3F4-2418C8CE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D430F-C260-4F9C-9903-D0E0ECAE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8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8CD52-070D-432F-B82E-08F3A94D3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F6428-40C3-46DE-8EE9-BB94876C4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0B726-D61D-45A1-AD86-5F2BF2C5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166A4-3E36-45E4-8CB9-DDECB29B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1AB91-1ACC-4917-8BC0-38EAB2B8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0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427567" y="778934"/>
            <a:ext cx="4887503" cy="11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043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4/22/2020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Parallel Parking with Collision Avoidance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09516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61" y="2600942"/>
            <a:ext cx="6824073" cy="16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82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65C0-AF1A-42E0-AD98-B0C9FE0B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3EBF-CE11-44CC-AEBC-B6649F4A2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E016-6CB1-4022-8BFD-3301A330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FC6A9-3E71-45F7-BBD6-623D77B5A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CB78-E8E0-4A96-B0C0-1F66BDE9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6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F37C-13FF-4A71-A7BB-6B223CBF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F7094-DEA5-45A5-A2A6-FA107D361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FEEE3-DA11-4BD3-9C05-41415E981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3DCBE-CDE7-46C9-98F7-3EF23084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A2F6-9939-471E-ADC4-2926DF28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0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96CF-5AD1-4AB3-BCA5-CA9CE0D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530A0-80DE-4FDC-9477-E7414ACE9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CF728-AA6D-462C-8ACC-3FB6AF79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1AE32-A974-4C56-AE08-486BBC6BE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608AE-BF29-465B-82B3-3CA29904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C15AA-778D-42A2-BD7C-B2574863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2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368B-D259-499D-80D5-BF51D565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0868E-FB6D-48F2-8C2F-C2C518FE8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89466-ED34-4AAD-9B94-706BF833B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B613E-E1F0-46B1-9682-D629047EC0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849A7-FD26-4666-B4BD-36BF2E33A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2F081F-18C4-4F1D-AFC4-0D613B3D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5B967B-637A-4B50-BF99-5F319A71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508B4B-22E8-4017-95EF-8A78047D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8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8163-3AF9-4EAC-B199-A6015962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8B974-0AD1-47B0-B2B3-069260A87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A2629-107C-40A1-97EE-B74F791F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0E65C-8332-4BFF-8A2B-8C01BDCB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7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B0E45-ABC6-4D56-9984-7FAA0D37D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A0416-B926-47A5-AF42-78BB6894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0BEC-B26E-474A-80DF-041A71D5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9CA0-CF98-4ABE-A000-A4EF5F60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E8A60-66A4-4B1C-AFDD-8A72D848C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E9658-1110-4ECD-B591-7E4316FB3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DAE12-D277-4434-8C01-9FD6AEAFB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C4578-AE4F-4E72-8F9D-FAE25116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2C2D0-BAC0-44F3-A801-BCE2B357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2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7274-47B2-4AD4-96C6-D7774B469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3A07F-B644-4D71-817A-F8712FAF4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D6ABD-A872-4841-AC85-5A922CDC3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743D9-D293-4BBC-B3B1-B47AFC27D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D499F-5A58-400A-8B95-8A73B25B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912C9-C80B-4F71-B968-A29CA87A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A5952-9318-4340-AAC5-BBF41373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1D7FA-C8F9-419C-A4AA-A7E5A871E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5DC6-FA51-40B9-AFC6-1A516C286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C2D2B-EBCB-4D4B-94AF-A4FDEFF7EB6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612DF-F287-4640-9272-EE52B15B4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3C423-3BFB-4C0C-BC81-DDA95B856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59021-8A60-45B0-AB45-4C6E455D0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7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O</a:t>
            </a:r>
            <a:r>
              <a:rPr lang="en-US" altLang="zh-CN" sz="6000" dirty="0"/>
              <a:t>ptimal Control Theory</a:t>
            </a:r>
            <a:br>
              <a:rPr lang="en-US" altLang="zh-CN" dirty="0"/>
            </a:br>
            <a:r>
              <a:rPr lang="en-US" altLang="zh-CN" sz="2700" dirty="0"/>
              <a:t>Parallel Parking with Collision Avoidance for Four-wheeled Vehicles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Honglu He, </a:t>
            </a:r>
            <a:r>
              <a:rPr lang="en-US" altLang="zh-CN" dirty="0" err="1"/>
              <a:t>Yidong</a:t>
            </a:r>
            <a:r>
              <a:rPr lang="en-US" altLang="zh-CN" dirty="0"/>
              <a:t> Fu	</a:t>
            </a:r>
            <a:r>
              <a:rPr lang="en-US" dirty="0"/>
              <a:t>|    04/22/2020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5A6E704-C5EF-4CA0-89F7-A69E894415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54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2100"/>
    </mc:Choice>
    <mc:Fallback>
      <p:transition spd="slow" advTm="2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E4D028-889A-4E0D-A2B3-729F25C4A9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5A7129-A532-474F-A5EC-150189A30AF7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2" y="1051972"/>
                <a:ext cx="11252418" cy="243840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altLang="zh-CN" sz="2600" dirty="0"/>
                  <a:t>Without any obstacle, the problem could be modeled as a Two Point Boundary Value Problem.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60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, w=50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5A7129-A532-474F-A5EC-150189A30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2" y="1051972"/>
                <a:ext cx="11252418" cy="2438400"/>
              </a:xfrm>
              <a:blipFill>
                <a:blip r:embed="rId2"/>
                <a:stretch>
                  <a:fillRect l="-813" t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5C5D9DF3-89F8-4E54-B8AF-3BA178BD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 b="5169"/>
          <a:stretch/>
        </p:blipFill>
        <p:spPr>
          <a:xfrm>
            <a:off x="299222" y="2812569"/>
            <a:ext cx="4272778" cy="28377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A1AA7D5-3D63-4908-98EB-41CA82760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9" b="5169"/>
          <a:stretch/>
        </p:blipFill>
        <p:spPr>
          <a:xfrm>
            <a:off x="5678924" y="2812569"/>
            <a:ext cx="4272779" cy="2881937"/>
          </a:xfrm>
          <a:prstGeom prst="rect">
            <a:avLst/>
          </a:prstGeom>
        </p:spPr>
      </p:pic>
      <p:sp>
        <p:nvSpPr>
          <p:cNvPr id="7" name="矩形 3">
            <a:extLst>
              <a:ext uri="{FF2B5EF4-FFF2-40B4-BE49-F238E27FC236}">
                <a16:creationId xmlns:a16="http://schemas.microsoft.com/office/drawing/2014/main" id="{25307B01-F105-4602-A01F-A8B60413C42F}"/>
              </a:ext>
            </a:extLst>
          </p:cNvPr>
          <p:cNvSpPr/>
          <p:nvPr/>
        </p:nvSpPr>
        <p:spPr>
          <a:xfrm>
            <a:off x="440569" y="5658362"/>
            <a:ext cx="4755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Figure 3: Results without collision avoidance</a:t>
            </a:r>
            <a:endParaRPr lang="en-US" dirty="0"/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77E5E26C-474E-4572-B32D-E5A9B6E9F618}"/>
              </a:ext>
            </a:extLst>
          </p:cNvPr>
          <p:cNvSpPr/>
          <p:nvPr/>
        </p:nvSpPr>
        <p:spPr>
          <a:xfrm>
            <a:off x="5678924" y="5694506"/>
            <a:ext cx="4404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Figure 4: Results without collision avoidance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E4D028-889A-4E0D-A2B3-729F25C4A9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5A7129-A532-474F-A5EC-150189A30AF7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1" y="1051972"/>
                <a:ext cx="11680257" cy="243840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altLang="zh-CN" sz="2600" dirty="0"/>
                  <a:t>Or we can minimize the steps to get to the destination.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6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600" i="1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w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60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6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600" i="1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2600" dirty="0"/>
                  <a:t>=1.1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5A7129-A532-474F-A5EC-150189A30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1" y="1051972"/>
                <a:ext cx="11680257" cy="2438400"/>
              </a:xfrm>
              <a:blipFill>
                <a:blip r:embed="rId2"/>
                <a:stretch>
                  <a:fillRect l="-783" t="-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 descr="一張含有 時鐘 的圖片&#10;&#10;自動產生的描述">
            <a:extLst>
              <a:ext uri="{FF2B5EF4-FFF2-40B4-BE49-F238E27FC236}">
                <a16:creationId xmlns:a16="http://schemas.microsoft.com/office/drawing/2014/main" id="{171464D4-F264-4A7F-B012-5B1A60E6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73" y="2495733"/>
            <a:ext cx="4508807" cy="3381605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F37B2F9E-F272-4080-B971-FD6F7EEA53AA}"/>
              </a:ext>
            </a:extLst>
          </p:cNvPr>
          <p:cNvSpPr/>
          <p:nvPr/>
        </p:nvSpPr>
        <p:spPr>
          <a:xfrm>
            <a:off x="1518290" y="5692672"/>
            <a:ext cx="4508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Figure 5: Results without collision avoidance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FB951-233F-4A20-AE66-EEA65F99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Collision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8DB5D-FBDC-4B81-B099-76F8F0C123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2" y="1051972"/>
            <a:ext cx="10673578" cy="4986221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From the result without “obstacles”, we can see the potential collision is at the bottom boundary and upper right corner.</a:t>
            </a:r>
          </a:p>
          <a:p>
            <a:pPr lvl="1"/>
            <a:r>
              <a:rPr lang="en-US" sz="2600" dirty="0"/>
              <a:t>For the red line, we simply detect if the edge point of the vehicle falls below the line</a:t>
            </a:r>
          </a:p>
        </p:txBody>
      </p:sp>
      <p:pic>
        <p:nvPicPr>
          <p:cNvPr id="5" name="圖片 4" descr="一張含有 廚房, 白色 的圖片&#10;&#10;自動產生的描述">
            <a:extLst>
              <a:ext uri="{FF2B5EF4-FFF2-40B4-BE49-F238E27FC236}">
                <a16:creationId xmlns:a16="http://schemas.microsoft.com/office/drawing/2014/main" id="{28983250-5719-4469-B2F7-22FA3F64A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5584" r="6854" b="4466"/>
          <a:stretch/>
        </p:blipFill>
        <p:spPr>
          <a:xfrm>
            <a:off x="4023205" y="2640415"/>
            <a:ext cx="4145589" cy="3271654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1B13020F-57B1-431D-9F37-1C9EECB99D04}"/>
              </a:ext>
            </a:extLst>
          </p:cNvPr>
          <p:cNvSpPr/>
          <p:nvPr/>
        </p:nvSpPr>
        <p:spPr>
          <a:xfrm>
            <a:off x="4867929" y="5853527"/>
            <a:ext cx="2967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Figure 6: Parking Slot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8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FB951-233F-4A20-AE66-EEA65F99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Collision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2" y="1051972"/>
                <a:ext cx="10673578" cy="498622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600" dirty="0"/>
                  <a:t>For the green corner, taken the fact that the vehicle is a convex object, when it doesn’t collide: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𝐴𝑟𝑒𝑎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𝐴𝐸𝐵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𝐴𝑟𝑒𝑎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𝐴𝑟𝑒𝑎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𝐴𝑟𝑒𝑎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𝐷𝐸𝐴</m:t>
                        </m:r>
                      </m:e>
                    </m:d>
                  </m:oMath>
                </a14:m>
                <a:r>
                  <a:rPr lang="en-US" sz="2400" dirty="0"/>
                  <a:t> &gt;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𝐴𝑟𝑒𝑎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𝐶𝐷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00559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2" y="1051972"/>
                <a:ext cx="10673578" cy="4986221"/>
              </a:xfrm>
              <a:blipFill>
                <a:blip r:embed="rId2"/>
                <a:stretch>
                  <a:fillRect l="-857" t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203B3A3-DD5D-4D95-BCF3-D1A54ED9C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4" t="4625" r="22550"/>
          <a:stretch/>
        </p:blipFill>
        <p:spPr bwMode="auto">
          <a:xfrm>
            <a:off x="1106884" y="2358158"/>
            <a:ext cx="3976845" cy="344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262422-ABF7-46A3-A019-7044D84C93C5}"/>
              </a:ext>
            </a:extLst>
          </p:cNvPr>
          <p:cNvSpPr/>
          <p:nvPr/>
        </p:nvSpPr>
        <p:spPr>
          <a:xfrm>
            <a:off x="1637214" y="5815263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Figure 7: Collision Model [1]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A698A0-BC9C-4AD2-B201-0E5BADE66397}"/>
                  </a:ext>
                </a:extLst>
              </p:cNvPr>
              <p:cNvSpPr txBox="1"/>
              <p:nvPr/>
            </p:nvSpPr>
            <p:spPr>
              <a:xfrm>
                <a:off x="5268750" y="4891933"/>
                <a:ext cx="42527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Visualization of a vehicle and surrounding: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𝑔𝑒𝑜𝑚𝑒𝑡𝑟𝑖𝑐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𝑐𝑒𝑛𝑡𝑒𝑟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𝑐𝑜𝑟𝑛𝑒𝑟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𝑜𝑏𝑠𝑡𝑎𝑐𝑙𝑒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A698A0-BC9C-4AD2-B201-0E5BADE6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750" y="4891933"/>
                <a:ext cx="4252755" cy="923330"/>
              </a:xfrm>
              <a:prstGeom prst="rect">
                <a:avLst/>
              </a:prstGeom>
              <a:blipFill>
                <a:blip r:embed="rId4"/>
                <a:stretch>
                  <a:fillRect l="-1146" t="-3289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39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FB951-233F-4A20-AE66-EEA65F99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Collision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1" y="1051972"/>
                <a:ext cx="10916859" cy="498622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600" dirty="0"/>
                  <a:t>The first idea is to push the vehicle toward the normal direction of the collision configuration. </a:t>
                </a:r>
              </a:p>
              <a:p>
                <a:pPr lvl="1"/>
                <a:r>
                  <a:rPr lang="en-US" sz="2600" dirty="0"/>
                  <a:t>Taking the step before collision as starting point, and the desired final location is 10 units away in the normal direction, this is again a Two Point Boundary Value problem: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lvl="1"/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is current step, with 3 more steps to push the vehicle further from the collision point in direction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1" y="1051972"/>
                <a:ext cx="10916859" cy="4986221"/>
              </a:xfrm>
              <a:blipFill>
                <a:blip r:embed="rId2"/>
                <a:stretch>
                  <a:fillRect l="-838" t="-1100" r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526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FB951-233F-4A20-AE66-EEA65F99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Collision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2" y="1051972"/>
                <a:ext cx="10673578" cy="498622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600" dirty="0"/>
                  <a:t>The same idea applies to the bottom boundary, given 3 steps to adjust the vehicle upward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/>
                  <a:t>+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lvl="1"/>
                <a:r>
                  <a:rPr lang="en-US" sz="2600" dirty="0"/>
                  <a:t>These two avoidance function are added within the gradient descent function of the main optimization function.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2" y="1051972"/>
                <a:ext cx="10673578" cy="4986221"/>
              </a:xfrm>
              <a:blipFill>
                <a:blip r:embed="rId2"/>
                <a:stretch>
                  <a:fillRect l="-857" t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4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3EBA3-6AF3-45B0-90A7-A1FFF2422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Results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594E44-C72E-4FAF-B6FA-EAF8D5C51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32" y="822572"/>
            <a:ext cx="6950475" cy="52128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893AFF-1CDD-4D1D-8527-783BB12BD25E}"/>
              </a:ext>
            </a:extLst>
          </p:cNvPr>
          <p:cNvSpPr/>
          <p:nvPr/>
        </p:nvSpPr>
        <p:spPr>
          <a:xfrm>
            <a:off x="2970223" y="5666096"/>
            <a:ext cx="5164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Figure 8: Optimized results with collision avoidance.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6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FB951-233F-4A20-AE66-EEA65F99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Trajectory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1" y="1051972"/>
                <a:ext cx="11193695" cy="498622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600" dirty="0"/>
                  <a:t>The second idea we came up with is to generate a path first, and then loop to fix the collision part until a collision free system is reached. </a:t>
                </a:r>
              </a:p>
              <a:p>
                <a:pPr lvl="1"/>
                <a:r>
                  <a:rPr lang="en-US" dirty="0"/>
                  <a:t>The basic idea can be demonstrated by the following Pseudo code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Path Generated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While collision:</a:t>
                </a:r>
              </a:p>
              <a:p>
                <a:pPr marL="300559" lvl="2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Check collision point</a:t>
                </a:r>
              </a:p>
              <a:p>
                <a:pPr marL="300559" lvl="2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Given 3 steps around the collision point, push the vehicle away</a:t>
                </a:r>
              </a:p>
              <a:p>
                <a:pPr marL="300559" lvl="2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Minimize the following trajectory toward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1" y="1051972"/>
                <a:ext cx="11193695" cy="4986221"/>
              </a:xfrm>
              <a:blipFill>
                <a:blip r:embed="rId2"/>
                <a:stretch>
                  <a:fillRect l="-817" t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92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3EBA3-6AF3-45B0-90A7-A1FFF2422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Results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E113E8-25E6-4928-8C4B-CB314175A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16" y="850137"/>
            <a:ext cx="6667500" cy="50006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606F74-35EF-4E1E-8558-77BFA79BEF80}"/>
              </a:ext>
            </a:extLst>
          </p:cNvPr>
          <p:cNvSpPr/>
          <p:nvPr/>
        </p:nvSpPr>
        <p:spPr>
          <a:xfrm>
            <a:off x="2970223" y="5666096"/>
            <a:ext cx="5164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Figure 9: Optimized results with collision avoidance.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CE844A-2193-4DDD-BF71-931954EF91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Future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0830E-669F-42E2-86FB-99AA9BBC1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2" y="1051971"/>
            <a:ext cx="10737746" cy="5092155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Smaller slot – if a solution is possible</a:t>
            </a:r>
          </a:p>
          <a:p>
            <a:pPr lvl="1"/>
            <a:r>
              <a:rPr lang="en-US" sz="2600" dirty="0"/>
              <a:t>Research on reverse parking</a:t>
            </a:r>
          </a:p>
          <a:p>
            <a:pPr lvl="2"/>
            <a:r>
              <a:rPr lang="en-US" sz="2600" dirty="0"/>
              <a:t>Different physical models and dynamics</a:t>
            </a:r>
          </a:p>
          <a:p>
            <a:pPr lvl="1"/>
            <a:r>
              <a:rPr lang="en-US" sz="2600" dirty="0"/>
              <a:t>Take more complex system into consideration</a:t>
            </a:r>
          </a:p>
          <a:p>
            <a:pPr lvl="2"/>
            <a:r>
              <a:rPr lang="en-US" sz="2600" dirty="0"/>
              <a:t>Parking slot located at ramps</a:t>
            </a:r>
          </a:p>
          <a:p>
            <a:pPr lvl="1"/>
            <a:r>
              <a:rPr lang="en-US" sz="2600" dirty="0"/>
              <a:t>Optimization variables can be much more complex in real cases</a:t>
            </a:r>
          </a:p>
          <a:p>
            <a:pPr lvl="1"/>
            <a:r>
              <a:rPr lang="en-US" sz="2600" dirty="0"/>
              <a:t>Complex feedback system for a real automobiles</a:t>
            </a:r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3591F1E-CB30-49CC-89AD-E5F27CC90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2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225"/>
    </mc:Choice>
    <mc:Fallback>
      <p:transition spd="slow" advTm="119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99222" y="1065224"/>
            <a:ext cx="9577668" cy="514307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800" dirty="0"/>
              <a:t>Introduction</a:t>
            </a:r>
          </a:p>
          <a:p>
            <a:pPr lvl="1"/>
            <a:r>
              <a:rPr lang="en-US" sz="2800" dirty="0"/>
              <a:t>Technical Background</a:t>
            </a:r>
          </a:p>
          <a:p>
            <a:pPr lvl="1"/>
            <a:r>
              <a:rPr lang="en-US" sz="2800" dirty="0"/>
              <a:t>Optimization Problem</a:t>
            </a:r>
          </a:p>
          <a:p>
            <a:pPr lvl="2"/>
            <a:r>
              <a:rPr lang="en-US" sz="2800" dirty="0"/>
              <a:t>Model &amp; Focus</a:t>
            </a:r>
          </a:p>
          <a:p>
            <a:pPr lvl="2"/>
            <a:r>
              <a:rPr lang="en-US" sz="2800" dirty="0"/>
              <a:t>Dynamics</a:t>
            </a:r>
          </a:p>
          <a:p>
            <a:pPr lvl="2"/>
            <a:r>
              <a:rPr lang="en-US" sz="2800" dirty="0"/>
              <a:t>Approach</a:t>
            </a:r>
          </a:p>
          <a:p>
            <a:pPr lvl="1"/>
            <a:r>
              <a:rPr lang="en-US" sz="2800" dirty="0"/>
              <a:t>Collision Detection &amp; Avoidance</a:t>
            </a:r>
          </a:p>
          <a:p>
            <a:pPr lvl="1"/>
            <a:r>
              <a:rPr lang="en-US" sz="2800" dirty="0"/>
              <a:t>Results</a:t>
            </a:r>
          </a:p>
          <a:p>
            <a:pPr lvl="1"/>
            <a:r>
              <a:rPr lang="en-US" sz="2800" dirty="0"/>
              <a:t>Future Improvements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marL="0" lvl="1" indent="0">
              <a:buNone/>
            </a:pPr>
            <a:endParaRPr lang="en-US" sz="2667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509C8E-2D77-467B-9361-EE65B287B4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3426"/>
    </mc:Choice>
    <mc:Fallback>
      <p:transition spd="slow" advTm="63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7719BC-2E57-4382-AC4E-6FF87CE166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F9130C-6952-4E4F-A305-78BDB72F4F55}"/>
              </a:ext>
            </a:extLst>
          </p:cNvPr>
          <p:cNvSpPr/>
          <p:nvPr/>
        </p:nvSpPr>
        <p:spPr>
          <a:xfrm>
            <a:off x="299222" y="975047"/>
            <a:ext cx="118927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[1]	“Example: Parallel Parking,” 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</a:rPr>
              <a:t>ICLOCS2: A MATLAB Toolbox for Optimization Based Control - Example: Parallel 	Parking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. [Online]. Available: http://www.ee.ic.ac.uk/ICLOCS/ExampleParallelParking.html. [Accessed: 22-Apr-	2020].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D5C49B-E340-40BC-8B48-5A14240CD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0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0"/>
    </mc:Choice>
    <mc:Fallback>
      <p:transition spd="slow" advTm="8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95BE0DE-86E5-4BB7-9062-3A03C0111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36"/>
    </mc:Choice>
    <mc:Fallback>
      <p:transition spd="slow" advTm="14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99222" y="1065223"/>
            <a:ext cx="9577668" cy="4886398"/>
          </a:xfrm>
          <a:prstGeom prst="rect">
            <a:avLst/>
          </a:prstGeom>
        </p:spPr>
        <p:txBody>
          <a:bodyPr>
            <a:normAutofit/>
          </a:bodyPr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600" dirty="0"/>
              <a:t>Vehicular Automation</a:t>
            </a:r>
          </a:p>
          <a:p>
            <a:pPr lvl="2"/>
            <a:r>
              <a:rPr lang="en-US" sz="2600" dirty="0"/>
              <a:t>Usage of Mechatronics, AI, and Multi-agent system</a:t>
            </a:r>
          </a:p>
          <a:p>
            <a:pPr lvl="1"/>
            <a:r>
              <a:rPr lang="en-US" sz="2600" dirty="0"/>
              <a:t>Application</a:t>
            </a:r>
          </a:p>
          <a:p>
            <a:pPr lvl="2"/>
            <a:r>
              <a:rPr lang="en-US" sz="2600" dirty="0"/>
              <a:t>Autopilot</a:t>
            </a:r>
          </a:p>
          <a:p>
            <a:pPr lvl="2"/>
            <a:r>
              <a:rPr lang="en-US" sz="2600" dirty="0"/>
              <a:t>Navigation</a:t>
            </a:r>
          </a:p>
          <a:p>
            <a:pPr lvl="2"/>
            <a:r>
              <a:rPr lang="en-US" sz="2600" dirty="0"/>
              <a:t>Automatic drive</a:t>
            </a:r>
          </a:p>
          <a:p>
            <a:pPr lvl="2"/>
            <a:endParaRPr lang="en-US" sz="2800" dirty="0"/>
          </a:p>
          <a:p>
            <a:pPr marL="0" lvl="1" indent="0">
              <a:buNone/>
            </a:pPr>
            <a:endParaRPr lang="en-US" sz="4000" dirty="0"/>
          </a:p>
          <a:p>
            <a:pPr marL="0" lvl="1" indent="0">
              <a:buNone/>
            </a:pPr>
            <a:endParaRPr lang="en-US" sz="2667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2A3209-75A7-47F8-9092-C0928434A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22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91"/>
    </mc:Choice>
    <mc:Fallback>
      <p:transition spd="slow" advTm="35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FB951-233F-4A20-AE66-EEA65F99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Technical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8DB5D-FBDC-4B81-B099-76F8F0C123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2" y="1051972"/>
            <a:ext cx="10673578" cy="4986221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Existing technologies for the parallel parking is limited</a:t>
            </a:r>
          </a:p>
          <a:p>
            <a:pPr lvl="2"/>
            <a:r>
              <a:rPr lang="en-US" sz="2600" dirty="0"/>
              <a:t>Codes and programs are mostly simple simulation</a:t>
            </a:r>
          </a:p>
          <a:p>
            <a:pPr lvl="2"/>
            <a:r>
              <a:rPr lang="en-US" sz="2600" dirty="0"/>
              <a:t>The main body of the vehicle collides into walls and objects</a:t>
            </a:r>
          </a:p>
          <a:p>
            <a:pPr lvl="1"/>
            <a:r>
              <a:rPr lang="en-US" sz="2600" dirty="0"/>
              <a:t>Parallel parking is not an optimal problem</a:t>
            </a:r>
          </a:p>
          <a:p>
            <a:pPr lvl="2"/>
            <a:r>
              <a:rPr lang="en-US" sz="2600" dirty="0"/>
              <a:t>Limited involvement in optimizing cost</a:t>
            </a:r>
          </a:p>
          <a:p>
            <a:pPr lvl="2"/>
            <a:r>
              <a:rPr lang="en-US" sz="2600" dirty="0"/>
              <a:t>More involvement in trajectory planning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720F16-5328-4FAD-84EC-2622B79A6C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3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3322"/>
    </mc:Choice>
    <mc:Fallback>
      <p:transition spd="slow" advTm="43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FB951-233F-4A20-AE66-EEA65F99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Model &amp; Focus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8DB5D-FBDC-4B81-B099-76F8F0C123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2" y="1051972"/>
            <a:ext cx="10673578" cy="4986221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Parallel parking</a:t>
            </a:r>
          </a:p>
          <a:p>
            <a:pPr lvl="2"/>
            <a:r>
              <a:rPr lang="en-US" sz="2600" dirty="0"/>
              <a:t>Common and universal behavior of vehicles </a:t>
            </a:r>
          </a:p>
          <a:p>
            <a:pPr lvl="2"/>
            <a:r>
              <a:rPr lang="en-US" sz="2600" dirty="0"/>
              <a:t>Part of the self-piloting of vehicles</a:t>
            </a:r>
          </a:p>
          <a:p>
            <a:pPr lvl="1"/>
            <a:r>
              <a:rPr lang="en-US" sz="2600" dirty="0"/>
              <a:t>Four-wheeled Automobile Simulation</a:t>
            </a:r>
          </a:p>
          <a:p>
            <a:pPr lvl="2"/>
            <a:r>
              <a:rPr lang="en-US" sz="2600" dirty="0"/>
              <a:t>Represented and simulated as a rectangle</a:t>
            </a:r>
          </a:p>
          <a:p>
            <a:pPr lvl="2"/>
            <a:r>
              <a:rPr lang="en-US" sz="2600" dirty="0"/>
              <a:t>Vertices represent four wheels respectively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E59770-9ABA-42C4-896B-7E2DEA292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7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82"/>
    </mc:Choice>
    <mc:Fallback>
      <p:transition spd="slow" advTm="28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FB951-233F-4A20-AE66-EEA65F99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Model &amp; Focus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8DB5D-FBDC-4B81-B099-76F8F0C123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2" y="1051972"/>
            <a:ext cx="10673578" cy="4986221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Representation of a parking slot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4B4FC8-34CB-431E-81A9-B1510F0481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" r="130"/>
          <a:stretch/>
        </p:blipFill>
        <p:spPr>
          <a:xfrm>
            <a:off x="223022" y="1716283"/>
            <a:ext cx="7021286" cy="292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E782B-153A-4F69-A916-9909E92250C2}"/>
                  </a:ext>
                </a:extLst>
              </p:cNvPr>
              <p:cNvSpPr txBox="1"/>
              <p:nvPr/>
            </p:nvSpPr>
            <p:spPr>
              <a:xfrm>
                <a:off x="6808879" y="1913866"/>
                <a:ext cx="407824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Parameters that visualize a slot in a cartesian frame: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𝑠𝑙𝑜𝑡</m:t>
                    </m:r>
                  </m:oMath>
                </a14:m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𝑑𝑒𝑝𝑡h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𝑠𝑙𝑜𝑡</m:t>
                    </m:r>
                  </m:oMath>
                </a14:m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𝑟𝑜𝑎𝑑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Behavior of vehicle: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Vehicle is moving in x direction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Perform parallel parking at the slot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E782B-153A-4F69-A916-9909E9225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79" y="1913866"/>
                <a:ext cx="4078241" cy="2862322"/>
              </a:xfrm>
              <a:prstGeom prst="rect">
                <a:avLst/>
              </a:prstGeom>
              <a:blipFill>
                <a:blip r:embed="rId5"/>
                <a:stretch>
                  <a:fillRect l="-1644" t="-1279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0ED58DD-7651-4E03-9C9A-874B61158A45}"/>
              </a:ext>
            </a:extLst>
          </p:cNvPr>
          <p:cNvSpPr/>
          <p:nvPr/>
        </p:nvSpPr>
        <p:spPr>
          <a:xfrm>
            <a:off x="2124891" y="4406856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Figure 1: Parking Slot Model [1]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7C2825-03DA-41C4-8BB0-AC9DA71EB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79"/>
    </mc:Choice>
    <mc:Fallback>
      <p:transition spd="slow" advTm="38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FB951-233F-4A20-AE66-EEA65F99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Model &amp; Focus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8DB5D-FBDC-4B81-B099-76F8F0C123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2" y="1051972"/>
            <a:ext cx="10673578" cy="4986221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Representation of a vehicle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E782B-153A-4F69-A916-9909E92250C2}"/>
                  </a:ext>
                </a:extLst>
              </p:cNvPr>
              <p:cNvSpPr txBox="1"/>
              <p:nvPr/>
            </p:nvSpPr>
            <p:spPr>
              <a:xfrm>
                <a:off x="6808879" y="1585655"/>
                <a:ext cx="40782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Visualization of a vehicle: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𝑏𝑒𝑡𝑤𝑒𝑒𝑛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𝑏𝑒𝑡𝑤𝑒𝑒𝑛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𝑤h𝑒𝑒𝑙𝑠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𝑐𝑎𝑟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E782B-153A-4F69-A916-9909E9225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79" y="1585655"/>
                <a:ext cx="4078241" cy="1015663"/>
              </a:xfrm>
              <a:prstGeom prst="rect">
                <a:avLst/>
              </a:prstGeom>
              <a:blipFill>
                <a:blip r:embed="rId4"/>
                <a:stretch>
                  <a:fillRect l="-1644" t="-2994" r="-3288" b="-7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small, table, air, bed&#10;&#10;Description automatically generated">
            <a:extLst>
              <a:ext uri="{FF2B5EF4-FFF2-40B4-BE49-F238E27FC236}">
                <a16:creationId xmlns:a16="http://schemas.microsoft.com/office/drawing/2014/main" id="{3A1C9D0D-CC9F-48AB-8FF8-2B3D823A3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" y="1585655"/>
            <a:ext cx="6573167" cy="368668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D26A05E-EFC8-49EF-800B-1502ED6492ED}"/>
              </a:ext>
            </a:extLst>
          </p:cNvPr>
          <p:cNvSpPr/>
          <p:nvPr/>
        </p:nvSpPr>
        <p:spPr>
          <a:xfrm>
            <a:off x="1939169" y="5028058"/>
            <a:ext cx="2758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Figure 2: Vehicle Model [1]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53F83C9-32E1-432C-9EDC-73F1DD6BDF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2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73"/>
    </mc:Choice>
    <mc:Fallback>
      <p:transition spd="slow" advTm="48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FB951-233F-4A20-AE66-EEA65F99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2" y="1051972"/>
                <a:ext cx="10673578" cy="498622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600" dirty="0"/>
                  <a:t>Nonholonomic system</a:t>
                </a:r>
              </a:p>
              <a:p>
                <a:pPr lvl="2"/>
                <a:r>
                  <a:rPr lang="en-US" sz="2600" dirty="0"/>
                  <a:t>3 degrees of freedom (DOF) overall</a:t>
                </a:r>
                <a:endParaRPr lang="en-US" dirty="0"/>
              </a:p>
              <a:p>
                <a:pPr lvl="2"/>
                <a:r>
                  <a:rPr lang="en-US" sz="2600" dirty="0"/>
                  <a:t>2 instant DOF (not able to slide sideway)</a:t>
                </a:r>
              </a:p>
              <a:p>
                <a:pPr lvl="2"/>
                <a:r>
                  <a:rPr lang="en-US" sz="2600" dirty="0"/>
                  <a:t>Modeled by 4 variables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600" dirty="0"/>
              </a:p>
              <a:p>
                <a:pPr lvl="1"/>
                <a:r>
                  <a:rPr lang="en-US" sz="2600" dirty="0"/>
                  <a:t>Four-wheeled Automobile Simulation</a:t>
                </a:r>
              </a:p>
              <a:p>
                <a:pPr lvl="2"/>
                <a:r>
                  <a:rPr lang="en-US" sz="2600" dirty="0"/>
                  <a:t>Calculating next position given current position and inputs</a:t>
                </a:r>
              </a:p>
              <a:p>
                <a:pPr lvl="2"/>
                <a:r>
                  <a:rPr lang="en-US" sz="2600" dirty="0"/>
                  <a:t>Update state and co-state dynamics</a:t>
                </a:r>
              </a:p>
              <a:p>
                <a:pPr lvl="2"/>
                <a:r>
                  <a:rPr lang="en-US" sz="2600" dirty="0"/>
                  <a:t>Update input variables by gradient descent method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2" y="1051972"/>
                <a:ext cx="10673578" cy="4986221"/>
              </a:xfrm>
              <a:blipFill>
                <a:blip r:embed="rId4"/>
                <a:stretch>
                  <a:fillRect l="-857" t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886EB7-54A6-4F59-B0BC-27E0608F8F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79"/>
    </mc:Choice>
    <mc:Fallback>
      <p:transition spd="slow" advTm="79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CFB951-233F-4A20-AE66-EEA65F99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2" y="1051972"/>
                <a:ext cx="10673578" cy="4986221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US" sz="2600" b="0" dirty="0">
                    <a:latin typeface="Cambria Math" panose="02040503050406030204" pitchFamily="18" charset="0"/>
                  </a:rPr>
                  <a:t>States: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func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6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altLang="zh-CN" sz="2600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600" dirty="0"/>
                  <a:t>),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600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6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600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 altLang="zh-CN" sz="26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altLang="zh-CN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600" dirty="0"/>
              </a:p>
              <a:p>
                <a:pPr lvl="1"/>
                <a:r>
                  <a:rPr lang="en-US" sz="2600"/>
                  <a:t>Control Inputs:</a:t>
                </a:r>
                <a:endParaRPr lang="en-US" sz="2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600" b="0" dirty="0">
                    <a:latin typeface="Cambria Math" panose="02040503050406030204" pitchFamily="18" charset="0"/>
                  </a:rPr>
                  <a:t>velocity of the vehicle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2=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600" dirty="0"/>
                  <a:t>, steering angle of the vehicle</a:t>
                </a:r>
              </a:p>
              <a:p>
                <a:pPr lvl="2"/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−10&lt;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1&lt;10,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−0.8&lt;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2&lt;0.8</m:t>
                    </m:r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8DB5D-FBDC-4B81-B099-76F8F0C12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2" y="1051972"/>
                <a:ext cx="10673578" cy="4986221"/>
              </a:xfrm>
              <a:blipFill>
                <a:blip r:embed="rId2"/>
                <a:stretch>
                  <a:fillRect l="-857" t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806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</TotalTime>
  <Words>873</Words>
  <Application>Microsoft Office PowerPoint</Application>
  <PresentationFormat>Widescreen</PresentationFormat>
  <Paragraphs>124</Paragraphs>
  <Slides>21</Slides>
  <Notes>4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Optimal Control Theory Parallel Parking with Collision Avoidance for Four-wheeled Vehicles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Control Theory Final Project</dc:title>
  <dc:creator>Fu, Yidong</dc:creator>
  <cp:lastModifiedBy>Fu, Yidong</cp:lastModifiedBy>
  <cp:revision>48</cp:revision>
  <dcterms:created xsi:type="dcterms:W3CDTF">2020-04-21T22:24:18Z</dcterms:created>
  <dcterms:modified xsi:type="dcterms:W3CDTF">2020-04-23T02:37:02Z</dcterms:modified>
</cp:coreProperties>
</file>